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59" r:id="rId5"/>
    <p:sldId id="272" r:id="rId6"/>
    <p:sldId id="267" r:id="rId7"/>
    <p:sldId id="268" r:id="rId8"/>
    <p:sldId id="262" r:id="rId9"/>
    <p:sldId id="263" r:id="rId10"/>
    <p:sldId id="264" r:id="rId11"/>
    <p:sldId id="265" r:id="rId12"/>
    <p:sldId id="266" r:id="rId13"/>
    <p:sldId id="271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31">
          <p15:clr>
            <a:srgbClr val="A4A3A4"/>
          </p15:clr>
        </p15:guide>
        <p15:guide id="3" pos="2880">
          <p15:clr>
            <a:srgbClr val="A4A3A4"/>
          </p15:clr>
        </p15:guide>
        <p15:guide id="4" pos="33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91C"/>
    <a:srgbClr val="BD4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9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-1560" y="-78"/>
      </p:cViewPr>
      <p:guideLst>
        <p:guide orient="horz" pos="2160"/>
        <p:guide pos="431"/>
        <p:guide pos="2880"/>
        <p:guide pos="33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7008F-7E03-4FBD-BC97-E8C8BA2EA1E4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BB8E6-9DE3-48BB-95BE-1D23DD629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93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B8E6-9DE3-48BB-95BE-1D23DD629C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138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B8E6-9DE3-48BB-95BE-1D23DD629C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103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B8E6-9DE3-48BB-95BE-1D23DD629C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63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B8E6-9DE3-48BB-95BE-1D23DD629C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36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B8E6-9DE3-48BB-95BE-1D23DD629C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29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B8E6-9DE3-48BB-95BE-1D23DD629C9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4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B8E6-9DE3-48BB-95BE-1D23DD629C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061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B8E6-9DE3-48BB-95BE-1D23DD629C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03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B8E6-9DE3-48BB-95BE-1D23DD629C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9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B8E6-9DE3-48BB-95BE-1D23DD629C9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9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B8E6-9DE3-48BB-95BE-1D23DD629C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B8E6-9DE3-48BB-95BE-1D23DD629C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9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B8E6-9DE3-48BB-95BE-1D23DD629C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63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B8E6-9DE3-48BB-95BE-1D23DD629C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8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07E-CDB9-4611-A527-D7E0AC305DD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A9D1-075F-4B21-9492-7CFAD7C35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9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07E-CDB9-4611-A527-D7E0AC305DD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A9D1-075F-4B21-9492-7CFAD7C35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4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07E-CDB9-4611-A527-D7E0AC305DD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A9D1-075F-4B21-9492-7CFAD7C35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7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07E-CDB9-4611-A527-D7E0AC305DD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A9D1-075F-4B21-9492-7CFAD7C35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4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07E-CDB9-4611-A527-D7E0AC305DD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A9D1-075F-4B21-9492-7CFAD7C35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64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07E-CDB9-4611-A527-D7E0AC305DD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A9D1-075F-4B21-9492-7CFAD7C35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56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07E-CDB9-4611-A527-D7E0AC305DD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A9D1-075F-4B21-9492-7CFAD7C35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5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07E-CDB9-4611-A527-D7E0AC305DD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A9D1-075F-4B21-9492-7CFAD7C35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4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07E-CDB9-4611-A527-D7E0AC305DD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A9D1-075F-4B21-9492-7CFAD7C35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9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07E-CDB9-4611-A527-D7E0AC305DD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A9D1-075F-4B21-9492-7CFAD7C35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5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07E-CDB9-4611-A527-D7E0AC305DD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A9D1-075F-4B21-9492-7CFAD7C35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9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07E-CDB9-4611-A527-D7E0AC305DD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AA9D1-075F-4B21-9492-7CFAD7C35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6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Дизайнеры\1-ОБМЕН\Купцова\Bialgam\Расшивка\Презентация\1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512" y="4462264"/>
            <a:ext cx="7088832" cy="1580728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rgbClr val="DA291C"/>
                </a:solidFill>
                <a:latin typeface="Montserrat" pitchFamily="2" charset="-52"/>
              </a:rPr>
              <a:t>«ИММУНОЛИЗ» - иммуномодулятор нового поколения </a:t>
            </a:r>
          </a:p>
        </p:txBody>
      </p:sp>
      <p:pic>
        <p:nvPicPr>
          <p:cNvPr id="1027" name="Picture 3" descr="U:\Дизайнеры\1-ОБМЕН\Купцова\Bialgam\Расшивка\Логотип\Горизонтальная версия\Красны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74850"/>
            <a:ext cx="3456383" cy="3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79512" y="5420072"/>
            <a:ext cx="7088832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200" dirty="0">
              <a:solidFill>
                <a:srgbClr val="DA291C"/>
              </a:solidFill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469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25" y="0"/>
            <a:ext cx="4867656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" y="0"/>
            <a:ext cx="9144000" cy="6858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79512" y="1047056"/>
            <a:ext cx="640871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None/>
            </a:pPr>
            <a:r>
              <a:rPr lang="ru-RU" sz="2500" b="1" dirty="0">
                <a:solidFill>
                  <a:srgbClr val="DA291C"/>
                </a:solidFill>
                <a:latin typeface="Montserrat" pitchFamily="2" charset="-52"/>
              </a:rPr>
              <a:t>ПОКАЗАНИЯ К ПРИМЕНЕНИЮ МЕТАБИОТИКА «ИММУНОЛИЗ»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38203" y="2061412"/>
            <a:ext cx="5636123" cy="446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профилактики иммунодефицитных состояний; 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l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 воспалительных заболеваниях органов дыхания, в т.ч.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ОРВИ</a:t>
            </a:r>
            <a:b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гриппе; </a:t>
            </a:r>
          </a:p>
          <a:p>
            <a:pPr marL="171450" indent="-171450" algn="l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Для профилактики онкологических заболеваний;</a:t>
            </a:r>
          </a:p>
          <a:p>
            <a:pPr marL="171450" indent="-171450" algn="l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 герпес-инфекции с поражением кожи или слизистых; </a:t>
            </a:r>
          </a:p>
          <a:p>
            <a:pPr marL="171450" indent="-171450" algn="l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 аллергических заболеваниях (бронхиальная астма, атопический дерматит, поллинозы); </a:t>
            </a:r>
          </a:p>
          <a:p>
            <a:pPr marL="171450" indent="-171450" algn="l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 заболеваниях бронхолегочной системы (бронхиты, трахеиты, туберкулез легких и др.); </a:t>
            </a:r>
          </a:p>
          <a:p>
            <a:pPr marL="171450" indent="-171450" algn="l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 кожных заболеваниях (псориаз, нейродермит, экзема и т.д.)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фоне лечения; </a:t>
            </a:r>
          </a:p>
          <a:p>
            <a:pPr marL="171450" indent="-171450" algn="l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Для восстановления после приема антибиотиков, химио- или гормональных препаратов; </a:t>
            </a:r>
          </a:p>
          <a:p>
            <a:pPr marL="171450" indent="-171450" algn="l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 заболеваниях печени (вирусные гепатиты, лекарственные гепатиты, цирроз печени и т.д.); </a:t>
            </a:r>
          </a:p>
          <a:p>
            <a:pPr marL="171450" indent="-171450" algn="l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 больших эмоциональных нагрузках, стрессах, при синдроме хронической усталости; </a:t>
            </a:r>
          </a:p>
          <a:p>
            <a:pPr marL="171450" indent="-171450" algn="l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Как профилактическое средство при различных канцерогенных воздействиях (ионизирующая радиация, хронические алкогольные, химические и табачные интоксикации); </a:t>
            </a:r>
          </a:p>
          <a:p>
            <a:pPr marL="171450" indent="-171450" algn="l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 высоких физических нагрузках, для восстановления после спортивных травм.</a:t>
            </a:r>
          </a:p>
          <a:p>
            <a:pPr algn="l">
              <a:spcBef>
                <a:spcPts val="1200"/>
              </a:spcBef>
            </a:pPr>
            <a:endParaRPr lang="ru-RU" sz="11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9512" y="3861048"/>
            <a:ext cx="2480320" cy="241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b="1" dirty="0">
              <a:solidFill>
                <a:srgbClr val="DA291C"/>
              </a:solidFill>
              <a:latin typeface="Montserrat" pitchFamily="2" charset="-52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75856" y="3861048"/>
            <a:ext cx="2480320" cy="241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b="1" dirty="0">
              <a:solidFill>
                <a:srgbClr val="DA291C"/>
              </a:solidFill>
              <a:latin typeface="Montserrat" pitchFamily="2" charset="-52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196136" y="3861048"/>
            <a:ext cx="2480320" cy="241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b="1" dirty="0">
              <a:solidFill>
                <a:srgbClr val="DA291C"/>
              </a:solidFill>
              <a:latin typeface="Montserrat" pitchFamily="2" charset="-52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79512" y="4644688"/>
            <a:ext cx="2336304" cy="800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600" dirty="0">
              <a:solidFill>
                <a:schemeClr val="tx1"/>
              </a:solidFill>
              <a:latin typeface="Montserrat" pitchFamily="2" charset="-52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203848" y="4293096"/>
            <a:ext cx="2480320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8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196136" y="4293096"/>
            <a:ext cx="2480320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8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pic>
        <p:nvPicPr>
          <p:cNvPr id="15" name="Picture 5" descr="U:\Дизайнеры\1-ОБМЕН\Купцова\Bialgam\Расшивка\Логотип\Горизонтальная версия\Красный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0" y="476672"/>
            <a:ext cx="2376264" cy="2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6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04" y="0"/>
            <a:ext cx="3435096" cy="685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11560" y="3140968"/>
            <a:ext cx="5584576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  <a:p>
            <a:pPr algn="l"/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  <a:p>
            <a:pPr algn="l"/>
            <a:endParaRPr lang="ru-RU" sz="1100" b="1" u="sng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  <a:p>
            <a:pPr algn="l"/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9512" y="4077072"/>
            <a:ext cx="248032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b="1" dirty="0">
              <a:solidFill>
                <a:srgbClr val="DA291C"/>
              </a:solidFill>
              <a:latin typeface="Montserrat" pitchFamily="2" charset="-52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79512" y="5085184"/>
            <a:ext cx="233630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8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295062" y="4725144"/>
            <a:ext cx="2480320" cy="1063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8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F7F922-EFC2-51BE-5275-B077F47B93D4}"/>
              </a:ext>
            </a:extLst>
          </p:cNvPr>
          <p:cNvSpPr txBox="1"/>
          <p:nvPr/>
        </p:nvSpPr>
        <p:spPr>
          <a:xfrm>
            <a:off x="631540" y="2264065"/>
            <a:ext cx="5454790" cy="232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В 2020 году были проведены клинические исследования, посвящённые эффективности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«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ИммуноЛиз»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,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жидкого лизата пробиотических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и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молочнокислых микроорганизмов.</a:t>
            </a:r>
          </a:p>
          <a:p>
            <a:pPr marR="0" lvl="0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Исследование было проведено на базе медицинского центра 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ontserrat Medium" panose="00000600000000000000" pitchFamily="2" charset="-52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ООО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«Центр семейной реабилитации». Лабораторные исследования проводились медицинской лабораторией группы компаний 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ontserrat Medium" panose="00000600000000000000" pitchFamily="2" charset="-52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KDL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(Новосибирское отделение).</a:t>
            </a:r>
          </a:p>
          <a:p>
            <a:pPr marR="0" lvl="0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В исследование были включены 60 практически здоровых взрослых 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ontserrat Medium" panose="00000600000000000000" pitchFamily="2" charset="-52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в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возрасте от 20 до 60 лет, медицинские работники стационаров 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ontserrat Medium" panose="00000600000000000000" pitchFamily="2" charset="-52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и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поликлиник г. Новосибирска, принадлежащие к группе часто контактирующих с людьми, страдающими острыми респираторными заболеваниями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5" descr="U:\Дизайнеры\1-ОБМЕН\Купцова\Bialgam\Расшивка\Логотип\Горизонтальная версия\Красный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0" y="476672"/>
            <a:ext cx="2376264" cy="2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631540" y="1052736"/>
            <a:ext cx="640871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ЭФФЕКТИВНОСТЬ И БЕЗОПАСНОСТЬ 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КЛИНИЧЕСКИЕ ИССЛЕДОВАНИЯ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F7F922-EFC2-51BE-5275-B077F47B93D4}"/>
              </a:ext>
            </a:extLst>
          </p:cNvPr>
          <p:cNvSpPr txBox="1"/>
          <p:nvPr/>
        </p:nvSpPr>
        <p:spPr>
          <a:xfrm>
            <a:off x="631540" y="4622704"/>
            <a:ext cx="7831054" cy="1686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ОСНОВНЫЕ РЕЗУЛЬТАТЫ ИССЛЕДОВАНИЯ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В ходе исследований было оценено влияние лизата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«</a:t>
            </a:r>
            <a:r>
              <a:rPr lang="ru-RU" sz="1100" dirty="0" err="1" smtClean="0">
                <a:solidFill>
                  <a:srgbClr val="FF000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Иммуно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Лиз»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на иммунную систему человека в целом, а также определена способность стимулировать врождённый иммунитет на основе сравнительного анализа данных базой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иммунограммы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 и показателей гуморального и клеточного звена иммунитета.</a:t>
            </a:r>
          </a:p>
          <a:p>
            <a:pPr marL="342900" lvl="0" indent="-342900" algn="just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rgbClr val="FF000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«</a:t>
            </a:r>
            <a:r>
              <a:rPr lang="ru-RU" sz="1100" dirty="0" err="1" smtClean="0">
                <a:solidFill>
                  <a:srgbClr val="FF000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Иммуно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Лиз»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способствует уменьшению частоты острых респираторных заболеваний у взрослых обоего пола от 20 до 60 лет, часто контактирующих с людьми, страдающими острыми респираторными заболеваниями.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ontserrat Medium" panose="000006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Дизайнеры\1-ОБМЕН\Купцова\Bialgam\Расшивка\Презентация\1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67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31540" y="1052736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ЭФФЕКТИВНОСТЬ И БЕЗОПАСНОСТЬ 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КЛИНИЧЕСКИЕ ИССЛЕДОВАНИЯ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38630" y="2276872"/>
            <a:ext cx="7101722" cy="4599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Применение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«ИммуноЛиз»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способствует уменьшению субъективных клинических симптомов (недомогание, слабость, нарушение аппетита, температурная реакция, выраженность кашля, осиплость голоса, мокрота, заложенность носа, отделяемое из носа)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Применение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«ИммуноЛиз»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способствует нормализации объективных лабораторных критериев (уровню иммуноглобулинов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A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M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G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E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, показателей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иммунограммы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CD3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,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 CD3/4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,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 CD3/8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,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 CD19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,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 CD16/56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,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 CD3/16/56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 CD3/HLA-DR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),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лейкоцитарно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-Т-ЛФ индекса,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иммунорегуляторного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 индекса), отражающих состояние клеточного и гуморального звена иммунитета.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При использовании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«</a:t>
            </a:r>
            <a:r>
              <a:rPr lang="ru-RU" sz="1100" dirty="0" err="1">
                <a:solidFill>
                  <a:srgbClr val="FF000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Иммуно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Лиз»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наблюдается значимое сокращение продолжительности клинической симптоматики острых респираторных заболеваний у лиц, получавших препарат.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Применение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«</a:t>
            </a:r>
            <a:r>
              <a:rPr lang="ru-RU" sz="1100" dirty="0" err="1">
                <a:solidFill>
                  <a:srgbClr val="FF000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Иммуно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Лиз»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способствует стимулированию показателей клеточного и гуморального иммунитета у лиц, получавших продукт в прямой зависимости от дозы и длительности приёма лизата.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При приёме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«</a:t>
            </a:r>
            <a:r>
              <a:rPr lang="ru-RU" sz="1100" dirty="0" err="1">
                <a:solidFill>
                  <a:srgbClr val="FF000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Иммуно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Лиз»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здоровыми взрослыми обоего пола в возрасте от 20 до 60 лет не выявлены побочные эффекты и осложнения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.</a:t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</a:b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ontserrat Medium" panose="00000600000000000000" pitchFamily="2" charset="-5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Проведённые исследования показали, что лизат пробиотических и молочнокислых микроорганизмов жидкий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«</a:t>
            </a:r>
            <a:r>
              <a:rPr lang="ru-RU" sz="1100" b="1" dirty="0" err="1">
                <a:solidFill>
                  <a:srgbClr val="FF0000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Иммуно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Лиз»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не вызывает непредвиденных нежелательных реакций и существенно ускоряет процессы 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саногенеза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-52"/>
                <a:cs typeface="Arial" panose="020B0604020202020204" pitchFamily="34" charset="0"/>
              </a:rPr>
              <a:t> при соматических заболеваниях инфекционной природы.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ontserrat Medium" panose="00000600000000000000" pitchFamily="2" charset="-52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</a:pPr>
            <a:endParaRPr lang="ru-RU" sz="10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9512" y="3861048"/>
            <a:ext cx="2480320" cy="241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b="1" dirty="0">
              <a:solidFill>
                <a:srgbClr val="DA291C"/>
              </a:solidFill>
              <a:latin typeface="Montserrat" pitchFamily="2" charset="-52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75856" y="3861048"/>
            <a:ext cx="2480320" cy="241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b="1" dirty="0">
              <a:solidFill>
                <a:srgbClr val="DA291C"/>
              </a:solidFill>
              <a:latin typeface="Montserrat" pitchFamily="2" charset="-52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196136" y="3861048"/>
            <a:ext cx="2480320" cy="241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b="1" dirty="0">
              <a:solidFill>
                <a:srgbClr val="DA291C"/>
              </a:solidFill>
              <a:latin typeface="Montserrat" pitchFamily="2" charset="-52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79512" y="4644688"/>
            <a:ext cx="2336304" cy="800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600" dirty="0">
              <a:solidFill>
                <a:schemeClr val="tx1"/>
              </a:solidFill>
              <a:latin typeface="Montserrat" pitchFamily="2" charset="-52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203848" y="4293096"/>
            <a:ext cx="2480320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8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196136" y="4293096"/>
            <a:ext cx="2480320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8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pic>
        <p:nvPicPr>
          <p:cNvPr id="15" name="Picture 5" descr="U:\Дизайнеры\1-ОБМЕН\Купцова\Bialgam\Расшивка\Логотип\Горизонтальная версия\Красны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0" y="476672"/>
            <a:ext cx="2376264" cy="2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15" y="162760"/>
            <a:ext cx="1429293" cy="211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Дизайнеры\1-ОБМЕН\Купцова\Bialgam\Расшивка\Презентация\1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78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79512" y="5420072"/>
            <a:ext cx="7088832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200" dirty="0">
              <a:solidFill>
                <a:srgbClr val="DA291C"/>
              </a:solidFill>
              <a:latin typeface="Montserrat Medium" pitchFamily="2" charset="-52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9512" y="1286082"/>
            <a:ext cx="6584776" cy="485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None/>
            </a:pPr>
            <a:r>
              <a:rPr lang="ru-RU" sz="2500" b="1" dirty="0" smtClean="0">
                <a:solidFill>
                  <a:srgbClr val="DA291C"/>
                </a:solidFill>
                <a:latin typeface="Montserrat" pitchFamily="2" charset="-52"/>
              </a:rPr>
              <a:t>ДЕКЛАРАЦИЯ  О  СООТВЕТСТВИИ</a:t>
            </a:r>
          </a:p>
        </p:txBody>
      </p:sp>
      <p:pic>
        <p:nvPicPr>
          <p:cNvPr id="9" name="Picture 3" descr="U:\Дизайнеры\1-ОБМЕН\Купцова\Bialgam\Расшивка\Логотип\Горизонтальная версия\Красны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74850"/>
            <a:ext cx="3456383" cy="3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6" y="1714748"/>
            <a:ext cx="6090648" cy="47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Дизайнеры\1-ОБМЕН\Купцова\Bialgam\Расшивка\Презентация\1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512" y="2708920"/>
            <a:ext cx="7088832" cy="62292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600" b="1" dirty="0">
                <a:solidFill>
                  <a:srgbClr val="DA291C"/>
                </a:solidFill>
                <a:latin typeface="Montserrat" pitchFamily="2" charset="-52"/>
              </a:rPr>
              <a:t>АО «ВЕКТОР-БИАЛЬГАМ»</a:t>
            </a:r>
          </a:p>
        </p:txBody>
      </p:sp>
      <p:pic>
        <p:nvPicPr>
          <p:cNvPr id="1027" name="Picture 3" descr="U:\Дизайнеры\1-ОБМЕН\Купцова\Bialgam\Расшивка\Логотип\Горизонтальная версия\Красны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74850"/>
            <a:ext cx="3456383" cy="3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79512" y="3670176"/>
            <a:ext cx="3544416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50" dirty="0">
                <a:solidFill>
                  <a:schemeClr val="tx1"/>
                </a:solidFill>
                <a:latin typeface="Montserrat Medium" pitchFamily="2" charset="-52"/>
              </a:rPr>
              <a:t>630559, Россия, Новосибирская область, 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Montserrat Medium" pitchFamily="2" charset="-52"/>
              </a:rPr>
              <a:t>городской округ р. п. Кольцово, 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  <a:latin typeface="Montserrat Medium" pitchFamily="2" charset="-52"/>
              </a:rPr>
              <a:t>Научно-производственная зона, корпус 104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79512" y="4534272"/>
            <a:ext cx="3544416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>
                <a:solidFill>
                  <a:schemeClr val="tx1"/>
                </a:solidFill>
                <a:latin typeface="Montserrat Medium" pitchFamily="2" charset="-52"/>
              </a:rPr>
              <a:t>8 </a:t>
            </a:r>
            <a:r>
              <a:rPr lang="ru-RU" sz="1050" dirty="0">
                <a:solidFill>
                  <a:schemeClr val="tx1"/>
                </a:solidFill>
                <a:latin typeface="Montserrat Medium" pitchFamily="2" charset="-52"/>
              </a:rPr>
              <a:t>(</a:t>
            </a:r>
            <a:r>
              <a:rPr lang="pt-BR" sz="1050" dirty="0">
                <a:solidFill>
                  <a:schemeClr val="tx1"/>
                </a:solidFill>
                <a:latin typeface="Montserrat Medium" pitchFamily="2" charset="-52"/>
              </a:rPr>
              <a:t>383</a:t>
            </a:r>
            <a:r>
              <a:rPr lang="ru-RU" sz="1050" dirty="0">
                <a:solidFill>
                  <a:schemeClr val="tx1"/>
                </a:solidFill>
                <a:latin typeface="Montserrat Medium" pitchFamily="2" charset="-52"/>
              </a:rPr>
              <a:t>)</a:t>
            </a:r>
            <a:r>
              <a:rPr lang="pt-BR" sz="1050" dirty="0">
                <a:solidFill>
                  <a:schemeClr val="tx1"/>
                </a:solidFill>
                <a:latin typeface="Montserrat Medium" pitchFamily="2" charset="-52"/>
              </a:rPr>
              <a:t> </a:t>
            </a:r>
            <a:r>
              <a:rPr lang="pt-BR" sz="1050" dirty="0" smtClean="0">
                <a:solidFill>
                  <a:schemeClr val="tx1"/>
                </a:solidFill>
                <a:latin typeface="Montserrat Medium" pitchFamily="2" charset="-52"/>
              </a:rPr>
              <a:t>336-75-</a:t>
            </a:r>
            <a:r>
              <a:rPr lang="ru-RU" sz="1050" dirty="0" smtClean="0">
                <a:solidFill>
                  <a:schemeClr val="tx1"/>
                </a:solidFill>
                <a:latin typeface="Montserrat Medium" pitchFamily="2" charset="-52"/>
              </a:rPr>
              <a:t>50</a:t>
            </a:r>
            <a:r>
              <a:rPr lang="pt-BR" sz="1050" dirty="0" smtClean="0">
                <a:solidFill>
                  <a:schemeClr val="tx1"/>
                </a:solidFill>
                <a:latin typeface="Montserrat Medium" pitchFamily="2" charset="-52"/>
              </a:rPr>
              <a:t>  </a:t>
            </a:r>
            <a:r>
              <a:rPr lang="pt-BR" sz="1050" dirty="0">
                <a:solidFill>
                  <a:schemeClr val="tx1"/>
                </a:solidFill>
                <a:latin typeface="Montserrat Medium" pitchFamily="2" charset="-52"/>
              </a:rPr>
              <a:t>8 </a:t>
            </a:r>
            <a:r>
              <a:rPr lang="ru-RU" sz="1050" dirty="0">
                <a:solidFill>
                  <a:schemeClr val="tx1"/>
                </a:solidFill>
                <a:latin typeface="Montserrat Medium" pitchFamily="2" charset="-52"/>
              </a:rPr>
              <a:t>(</a:t>
            </a:r>
            <a:r>
              <a:rPr lang="pt-BR" sz="1050" dirty="0">
                <a:solidFill>
                  <a:schemeClr val="tx1"/>
                </a:solidFill>
                <a:latin typeface="Montserrat Medium" pitchFamily="2" charset="-52"/>
              </a:rPr>
              <a:t>383</a:t>
            </a:r>
            <a:r>
              <a:rPr lang="ru-RU" sz="1050" dirty="0">
                <a:solidFill>
                  <a:schemeClr val="tx1"/>
                </a:solidFill>
                <a:latin typeface="Montserrat Medium" pitchFamily="2" charset="-52"/>
              </a:rPr>
              <a:t>)</a:t>
            </a:r>
            <a:r>
              <a:rPr lang="pt-BR" sz="1050" dirty="0">
                <a:solidFill>
                  <a:schemeClr val="tx1"/>
                </a:solidFill>
                <a:latin typeface="Montserrat Medium" pitchFamily="2" charset="-52"/>
              </a:rPr>
              <a:t> 336-51-51  </a:t>
            </a:r>
            <a:endParaRPr lang="ru-RU" sz="1050" dirty="0">
              <a:solidFill>
                <a:schemeClr val="tx1"/>
              </a:solidFill>
              <a:latin typeface="Montserrat Medium" pitchFamily="2" charset="-52"/>
            </a:endParaRPr>
          </a:p>
          <a:p>
            <a:pPr algn="l"/>
            <a:r>
              <a:rPr lang="pt-BR" sz="1050" dirty="0" smtClean="0">
                <a:solidFill>
                  <a:schemeClr val="tx1"/>
                </a:solidFill>
                <a:latin typeface="Montserrat Medium" pitchFamily="2" charset="-52"/>
              </a:rPr>
              <a:t>office@bialgam.ru   </a:t>
            </a:r>
            <a:endParaRPr lang="ru-RU" sz="1050" dirty="0" smtClean="0">
              <a:solidFill>
                <a:schemeClr val="tx1"/>
              </a:solidFill>
              <a:latin typeface="Montserrat Medium" pitchFamily="2" charset="-52"/>
            </a:endParaRPr>
          </a:p>
          <a:p>
            <a:pPr algn="l"/>
            <a:r>
              <a:rPr lang="en-US" sz="1050" dirty="0" smtClean="0">
                <a:solidFill>
                  <a:schemeClr val="tx1"/>
                </a:solidFill>
                <a:latin typeface="Montserrat Medium" pitchFamily="2" charset="-52"/>
              </a:rPr>
              <a:t>www.</a:t>
            </a:r>
            <a:r>
              <a:rPr lang="pt-BR" sz="1050" dirty="0" smtClean="0">
                <a:solidFill>
                  <a:schemeClr val="tx1"/>
                </a:solidFill>
                <a:latin typeface="Montserrat Medium" pitchFamily="2" charset="-52"/>
              </a:rPr>
              <a:t>bialgam.ru</a:t>
            </a:r>
            <a:endParaRPr lang="ru-RU" sz="105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pic>
        <p:nvPicPr>
          <p:cNvPr id="5122" name="Picture 2" descr="U:\Дизайнеры\1-ОБМЕН\Купцова\Bialgam\Расшивка\Презентация\1\q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17232"/>
            <a:ext cx="722312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Дизайнеры\1-ОБМЕН\Купцова\Bialgam\Расшивка\Презентация\1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0"/>
            <a:ext cx="3398837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31540" y="1011984"/>
            <a:ext cx="485658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500" b="1" dirty="0">
                <a:solidFill>
                  <a:srgbClr val="DA291C"/>
                </a:solidFill>
                <a:latin typeface="Montserrat" pitchFamily="2" charset="-52"/>
              </a:rPr>
              <a:t>БИОТЕХНОЛОГИЧЕСКАЯ КОМПАНИЯ «ВЕКТОР-БИАЛЬГАМ»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31540" y="2588332"/>
            <a:ext cx="4824536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600"/>
              </a:spcBef>
              <a:buNone/>
            </a:pPr>
            <a:r>
              <a:rPr lang="ru-RU" sz="1150" dirty="0">
                <a:solidFill>
                  <a:srgbClr val="DA291C"/>
                </a:solidFill>
                <a:latin typeface="Montserrat Medium" panose="00000600000000000000" pitchFamily="2" charset="-52"/>
              </a:rPr>
              <a:t>АО «Вектор-БиАльгам» </a:t>
            </a:r>
            <a:r>
              <a:rPr lang="ru-RU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-52"/>
              </a:rPr>
              <a:t>— биотехнологическая компания, специализирующаяся на производстве фармацевтических иммунобиологических препаратов и пробиотической продукции.</a:t>
            </a:r>
          </a:p>
          <a:p>
            <a:pPr indent="0" algn="just">
              <a:spcBef>
                <a:spcPts val="600"/>
              </a:spcBef>
              <a:buNone/>
            </a:pPr>
            <a:r>
              <a:rPr lang="ru-RU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-52"/>
              </a:rPr>
              <a:t>На всех этапах функционирования компании реализуется концепция </a:t>
            </a:r>
            <a:r>
              <a:rPr lang="ru-RU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-52"/>
              </a:rPr>
              <a:t>life-science</a:t>
            </a:r>
            <a:r>
              <a:rPr lang="ru-RU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-52"/>
              </a:rPr>
              <a:t>: каждый шаг направлен на разработку технологий и создание продуктов, улучшающих жизнь человека. </a:t>
            </a:r>
          </a:p>
          <a:p>
            <a:pPr algn="just">
              <a:spcBef>
                <a:spcPts val="600"/>
              </a:spcBef>
              <a:buNone/>
            </a:pPr>
            <a:r>
              <a:rPr lang="ru-RU" altLang="ru-RU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-52"/>
              </a:rPr>
              <a:t>Более 20-ти лет «Вектор-БиАльгам» производит продукты и препараты на основе пробиотических микроорганизмов: пробиотические </a:t>
            </a:r>
            <a:r>
              <a:rPr lang="ru-RU" altLang="ru-RU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-52"/>
              </a:rPr>
              <a:t>мультиштаммовые</a:t>
            </a:r>
            <a:r>
              <a:rPr lang="ru-RU" altLang="ru-RU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-52"/>
              </a:rPr>
              <a:t> препараты-пробиотики для многофакторной коррекции нарушений микробиоты кишечника, </a:t>
            </a:r>
            <a:r>
              <a:rPr lang="ru-RU" altLang="ru-RU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-52"/>
              </a:rPr>
              <a:t>закваски </a:t>
            </a:r>
            <a:r>
              <a:rPr lang="ru-RU" altLang="ru-RU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-52"/>
              </a:rPr>
              <a:t>и технологии для пищевой промышленности, </a:t>
            </a:r>
            <a:r>
              <a:rPr lang="ru-RU" altLang="ru-RU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-52"/>
              </a:rPr>
              <a:t>биомассу </a:t>
            </a:r>
            <a:r>
              <a:rPr lang="ru-RU" altLang="ru-RU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-52"/>
              </a:rPr>
              <a:t>и </a:t>
            </a:r>
            <a:r>
              <a:rPr lang="ru-RU" altLang="ru-RU" sz="11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-52"/>
              </a:rPr>
              <a:t>лизаты пробиотических бактерий.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417780" y="5756684"/>
            <a:ext cx="3056384" cy="480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800" b="1" dirty="0">
              <a:solidFill>
                <a:schemeClr val="tx1"/>
              </a:solidFill>
              <a:latin typeface="Montserrat" pitchFamily="2" charset="-52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39752" y="5756684"/>
            <a:ext cx="3056384" cy="480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800" b="1" dirty="0" smtClean="0">
                <a:solidFill>
                  <a:schemeClr val="tx1"/>
                </a:solidFill>
                <a:latin typeface="Montserrat" pitchFamily="2" charset="-52"/>
              </a:rPr>
              <a:t>Леонид Никулин</a:t>
            </a:r>
          </a:p>
          <a:p>
            <a:pPr algn="r"/>
            <a:r>
              <a:rPr lang="ru-RU" sz="800" b="1" dirty="0" smtClean="0">
                <a:solidFill>
                  <a:schemeClr val="tx1"/>
                </a:solidFill>
                <a:latin typeface="Montserrat" pitchFamily="2" charset="-52"/>
              </a:rPr>
              <a:t>Генеральный директор АО «Вектор-</a:t>
            </a:r>
            <a:r>
              <a:rPr lang="ru-RU" sz="800" b="1" dirty="0" err="1" smtClean="0">
                <a:solidFill>
                  <a:schemeClr val="tx1"/>
                </a:solidFill>
                <a:latin typeface="Montserrat" pitchFamily="2" charset="-52"/>
              </a:rPr>
              <a:t>БиАльгам</a:t>
            </a:r>
            <a:r>
              <a:rPr lang="ru-RU" sz="800" b="1" dirty="0" smtClean="0">
                <a:solidFill>
                  <a:schemeClr val="tx1"/>
                </a:solidFill>
                <a:latin typeface="Montserrat" pitchFamily="2" charset="-52"/>
              </a:rPr>
              <a:t>»</a:t>
            </a:r>
          </a:p>
        </p:txBody>
      </p:sp>
      <p:pic>
        <p:nvPicPr>
          <p:cNvPr id="10" name="Picture 5" descr="U:\Дизайнеры\1-ОБМЕН\Купцова\Bialgam\Расшивка\Логотип\Горизонтальная версия\Красны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0" y="476672"/>
            <a:ext cx="2376264" cy="2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0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U:\Дизайнеры\1-ОБМЕН\Купцова\Bialgam\Расшивка\Презентация\1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7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U:\Дизайнеры\1-ОБМЕН\Купцова\Bialgam\Расшивка\Логотип\Горизонтальная версия\Красны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0" y="476672"/>
            <a:ext cx="2376264" cy="2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79512" y="1072127"/>
            <a:ext cx="644076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None/>
            </a:pPr>
            <a:r>
              <a:rPr lang="ru-RU" sz="2400" b="1" dirty="0">
                <a:solidFill>
                  <a:srgbClr val="DA291C"/>
                </a:solidFill>
                <a:latin typeface="Montserrat" pitchFamily="2" charset="-52"/>
              </a:rPr>
              <a:t>«ИММУНОЛИЗ»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ru-RU" sz="2400" b="1" dirty="0" smtClean="0">
                <a:solidFill>
                  <a:srgbClr val="DA291C"/>
                </a:solidFill>
                <a:latin typeface="Montserrat" pitchFamily="2" charset="-52"/>
              </a:rPr>
              <a:t>ИММУНОМОДУЛЯТОР</a:t>
            </a:r>
          </a:p>
          <a:p>
            <a:pPr marL="0" indent="0">
              <a:lnSpc>
                <a:spcPts val="2800"/>
              </a:lnSpc>
              <a:buNone/>
            </a:pPr>
            <a:r>
              <a:rPr lang="ru-RU" sz="2400" b="1" dirty="0" smtClean="0">
                <a:solidFill>
                  <a:srgbClr val="DA291C"/>
                </a:solidFill>
                <a:latin typeface="Montserrat" pitchFamily="2" charset="-52"/>
              </a:rPr>
              <a:t>НОВОГО </a:t>
            </a:r>
            <a:r>
              <a:rPr lang="ru-RU" sz="2400" b="1" dirty="0">
                <a:solidFill>
                  <a:srgbClr val="DA291C"/>
                </a:solidFill>
                <a:latin typeface="Montserrat" pitchFamily="2" charset="-52"/>
              </a:rPr>
              <a:t>ПОКОЛЕНИЯ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27259" y="3300424"/>
            <a:ext cx="7958814" cy="813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600"/>
              </a:spcBef>
            </a:pPr>
            <a:r>
              <a:rPr lang="ru-RU" sz="1200" b="1" dirty="0" smtClean="0">
                <a:solidFill>
                  <a:srgbClr val="DA291C"/>
                </a:solidFill>
                <a:latin typeface="Montserrat Medium" pitchFamily="2" charset="-52"/>
              </a:rPr>
              <a:t>«Иммунолиз»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- метабиотик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, созданный на основе лизированных (разрезанных) клеток бифидобактерий, лактобактерий и пропионовокислых бактерий, содержащий специфические фрагменты цитоплазм и клеточных стенок с выраженным иммуномодулирующим эффектом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. </a:t>
            </a:r>
          </a:p>
          <a:p>
            <a:pPr algn="l">
              <a:spcBef>
                <a:spcPts val="600"/>
              </a:spcBef>
            </a:pPr>
            <a:endParaRPr lang="ru-RU" sz="11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9512" y="4077072"/>
            <a:ext cx="248032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b="1" dirty="0">
              <a:solidFill>
                <a:srgbClr val="DA291C"/>
              </a:solidFill>
              <a:latin typeface="Montserrat" pitchFamily="2" charset="-52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79512" y="5085184"/>
            <a:ext cx="233630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8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295062" y="4725144"/>
            <a:ext cx="2480320" cy="1063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8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8414" y="4811522"/>
            <a:ext cx="79276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 Medium" pitchFamily="2" charset="-52"/>
              </a:rPr>
              <a:t>Пептидогликан и его короткие фрагменты -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 Medium" pitchFamily="2" charset="-52"/>
              </a:rPr>
              <a:t>мурамилдипептиды (МДП)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 Medium" pitchFamily="2" charset="-52"/>
              </a:rPr>
              <a:t>обладают уникальным свойством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 Medium" pitchFamily="2" charset="-52"/>
              </a:rPr>
              <a:t>активировать врожденный иммунитет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 Medium" pitchFamily="2" charset="-52"/>
              </a:rPr>
              <a:t>, а другие компоненты «ИммуноЛиза»  - короткоцепочечные пептиды, аминокислоты, витамины В1, В2, В9, В6, С и РР –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 Medium" pitchFamily="2" charset="-52"/>
              </a:rPr>
              <a:t>повышают адаптивный иммунитет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 Medium" pitchFamily="2" charset="-52"/>
              </a:rPr>
              <a:t>. Прием препарата запускает в организме целый каскад иммунных реакций, защищающих от инфекций, вызываемых патогенными микроорганизмами и вирусами.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2372" y="4133286"/>
            <a:ext cx="7927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 Medium" pitchFamily="2" charset="-52"/>
              </a:rPr>
              <a:t>Лизис клеток выполнен по уникальной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ontserrat Medium" pitchFamily="2" charset="-52"/>
              </a:rPr>
              <a:t>технологии,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 Medium" pitchFamily="2" charset="-52"/>
              </a:rPr>
              <a:t>позволяющей получать фрагменты бактерий с неповрежденными антигенными структурами - пептидогликанами, полисахаридами и нуклеиновыми кислотами (ДНК и РНК).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7259" y="2733763"/>
            <a:ext cx="5252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rgbClr val="DA291C"/>
                </a:solidFill>
                <a:latin typeface="Montserrat Medium" pitchFamily="2" charset="-52"/>
              </a:rPr>
              <a:t>«ИммуноЛиз</a:t>
            </a:r>
            <a:r>
              <a:rPr lang="ru-RU" sz="1200" b="1" dirty="0">
                <a:solidFill>
                  <a:srgbClr val="DA291C"/>
                </a:solidFill>
                <a:latin typeface="Montserrat Medium" pitchFamily="2" charset="-52"/>
              </a:rPr>
              <a:t>»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- это 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поливалентный инновационный иммуномодулятор IV поколения.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60" y="265182"/>
            <a:ext cx="2563384" cy="28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U:\Дизайнеры\1-ОБМЕН\Купцова\Bialgam\Расшивка\Презентация\1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62" y="-20782"/>
            <a:ext cx="9199168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U:\Дизайнеры\1-ОБМЕН\Купцова\Bialgam\Расшивка\Логотип\Горизонтальная версия\Красны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0" y="476672"/>
            <a:ext cx="2376264" cy="2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79512" y="1072127"/>
            <a:ext cx="6391786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288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DA291C"/>
                </a:solidFill>
                <a:latin typeface="Montserrat" pitchFamily="2" charset="-52"/>
              </a:rPr>
              <a:t>МЕХАНИЗМ ДЕЙСТВИЯ </a:t>
            </a:r>
            <a:r>
              <a:rPr lang="ru-RU" sz="2400" b="1" dirty="0" smtClean="0">
                <a:solidFill>
                  <a:srgbClr val="DA291C"/>
                </a:solidFill>
                <a:latin typeface="Montserrat" pitchFamily="2" charset="-52"/>
                <a:cs typeface="Arial" pitchFamily="34" charset="0"/>
              </a:rPr>
              <a:t>БАКТЕРИАЛЬНОГО ЛИЗАТА</a:t>
            </a:r>
          </a:p>
          <a:p>
            <a:pPr marL="0" lvl="0" indent="0">
              <a:lnSpc>
                <a:spcPts val="288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DA291C"/>
                </a:solidFill>
                <a:latin typeface="Montserrat" pitchFamily="2" charset="-52"/>
                <a:cs typeface="Arial" pitchFamily="34" charset="0"/>
              </a:rPr>
              <a:t>«ИММУНОЛИЗ»</a:t>
            </a:r>
            <a:r>
              <a:rPr lang="ru-RU" sz="2400" b="1" dirty="0" smtClean="0">
                <a:solidFill>
                  <a:srgbClr val="DA291C"/>
                </a:solidFill>
                <a:latin typeface="Montserrat" pitchFamily="2" charset="-52"/>
              </a:rPr>
              <a:t> </a:t>
            </a:r>
            <a:endParaRPr lang="ru-RU" sz="2400" b="1" dirty="0">
              <a:solidFill>
                <a:srgbClr val="DA291C"/>
              </a:solidFill>
              <a:latin typeface="Montserrat" pitchFamily="2" charset="-52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60867" y="3418609"/>
            <a:ext cx="7966835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ru-RU" sz="1100" b="1" dirty="0">
                <a:solidFill>
                  <a:srgbClr val="DA291C"/>
                </a:solidFill>
                <a:latin typeface="Montserrat Medium" pitchFamily="2" charset="-52"/>
              </a:rPr>
              <a:t>Рибосомальная фракция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препарата активирует Т- и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В-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лифоциты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, специфические к вводимым антигенам, что обеспечивает вакцинирующий эффект за счёт синтеза антител к возбудителям инфекций дыхательных путей. </a:t>
            </a:r>
          </a:p>
          <a:p>
            <a:pPr algn="l">
              <a:spcBef>
                <a:spcPts val="600"/>
              </a:spcBef>
            </a:pPr>
            <a:r>
              <a:rPr lang="ru-RU" sz="1100" b="1" dirty="0" smtClean="0">
                <a:solidFill>
                  <a:srgbClr val="DA291C"/>
                </a:solidFill>
                <a:latin typeface="Montserrat Medium" pitchFamily="2" charset="-52"/>
              </a:rPr>
              <a:t>Протеогликаны</a:t>
            </a:r>
            <a:r>
              <a:rPr lang="ru-RU" sz="1100" dirty="0">
                <a:solidFill>
                  <a:schemeClr val="tx1"/>
                </a:solidFill>
                <a:latin typeface="Montserrat Medium" pitchFamily="2" charset="-52"/>
              </a:rPr>
              <a:t>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лизированных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клеток оказывают модулирующий эффект на факторы врождённой резистентности, активируя макрофаги и нейтрофилы к осуществлению хемотаксиса, адгезии и фагоцитоза, а также увеличивая продукцию α-ИФН и интерлейкинов (ИЛ-1β, ИЛ-6, ИЛ-8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).</a:t>
            </a:r>
          </a:p>
          <a:p>
            <a:pPr algn="l">
              <a:spcBef>
                <a:spcPts val="600"/>
              </a:spcBef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Лизат обеспечивает иммунизацию к антигенам наиболее распространённых возбудителей  путём  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активации, пролиферации и дифференцировки специфических Т-и В-лимфоцитов, продукции иммуноглобулинов (преимущественно sIgA, а также IgG).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 </a:t>
            </a:r>
          </a:p>
          <a:p>
            <a:pPr algn="l">
              <a:spcBef>
                <a:spcPts val="600"/>
              </a:spcBef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Поскольку срабатывает принцип «солидарности слизистых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», образованные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иммунокомпетентные клетки и иммуноглобулины расселяются по всем слизистым, а не только поступают в слизистую дыхательной системы, что обеспечивает 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генерализованный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защитный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эффект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  <a:p>
            <a:pPr algn="l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Montserrat Medium" pitchFamily="2" charset="-52"/>
            </a:endParaRPr>
          </a:p>
          <a:p>
            <a:pPr algn="l">
              <a:spcBef>
                <a:spcPts val="600"/>
              </a:spcBef>
            </a:pPr>
            <a:endParaRPr lang="ru-RU" sz="1100" dirty="0">
              <a:solidFill>
                <a:prstClr val="black"/>
              </a:solidFill>
              <a:latin typeface="Montserrat Medium" pitchFamily="2" charset="-52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9512" y="4077072"/>
            <a:ext cx="248032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b="1" dirty="0">
              <a:solidFill>
                <a:srgbClr val="DA291C"/>
              </a:solidFill>
              <a:latin typeface="Montserrat" pitchFamily="2" charset="-52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79512" y="5085184"/>
            <a:ext cx="233630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800" dirty="0">
              <a:solidFill>
                <a:prstClr val="black"/>
              </a:solidFill>
              <a:latin typeface="Montserrat Medium" pitchFamily="2" charset="-52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295062" y="4725144"/>
            <a:ext cx="2480320" cy="1063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800" dirty="0">
              <a:solidFill>
                <a:prstClr val="black"/>
              </a:solidFill>
              <a:latin typeface="Montserrat Medium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540" y="2442246"/>
            <a:ext cx="5524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В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слизистых верхних дыхательных путей и кишечника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 метабиотик «Иммунолиз» инициирует  иммунные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реакции в виде 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активации и пролиферации иммунокомпетентных клеток, повышения уровня лизоцима, sIgA и интерферонов, усиления фагоцитоза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.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802111"/>
            <a:ext cx="2501905" cy="228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29748" r="54516" b="35808"/>
          <a:stretch/>
        </p:blipFill>
        <p:spPr>
          <a:xfrm>
            <a:off x="5327575" y="4559525"/>
            <a:ext cx="3816425" cy="22538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29748" r="54516"/>
          <a:stretch/>
        </p:blipFill>
        <p:spPr>
          <a:xfrm>
            <a:off x="5324574" y="0"/>
            <a:ext cx="3816425" cy="45969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1" y="0"/>
            <a:ext cx="9144000" cy="6858000"/>
          </a:xfrm>
          <a:prstGeom prst="rect">
            <a:avLst/>
          </a:prstGeom>
        </p:spPr>
      </p:pic>
      <p:pic>
        <p:nvPicPr>
          <p:cNvPr id="4" name="Picture 5" descr="U:\Дизайнеры\1-ОБМЕН\Купцова\Bialgam\Расшивка\Логотип\Горизонтальная версия\Красный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0" y="476672"/>
            <a:ext cx="2376264" cy="2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31540" y="1101999"/>
            <a:ext cx="4486983" cy="548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None/>
            </a:pPr>
            <a:r>
              <a:rPr lang="ru-RU" sz="2500" b="1" dirty="0">
                <a:solidFill>
                  <a:srgbClr val="DA291C"/>
                </a:solidFill>
                <a:latin typeface="Montserrat" pitchFamily="2" charset="-52"/>
              </a:rPr>
              <a:t>«ИММУНОЛИЗ</a:t>
            </a:r>
            <a:r>
              <a:rPr lang="ru-RU" sz="2500" b="1" dirty="0" smtClean="0">
                <a:solidFill>
                  <a:srgbClr val="DA291C"/>
                </a:solidFill>
                <a:latin typeface="Montserrat" pitchFamily="2" charset="-52"/>
              </a:rPr>
              <a:t>»</a:t>
            </a:r>
            <a:endParaRPr lang="ru-RU" sz="2500" b="1" dirty="0">
              <a:solidFill>
                <a:srgbClr val="DA291C"/>
              </a:solidFill>
              <a:latin typeface="Montserrat" pitchFamily="2" charset="-52"/>
            </a:endParaRPr>
          </a:p>
          <a:p>
            <a:pPr marL="0" indent="0">
              <a:lnSpc>
                <a:spcPts val="2800"/>
              </a:lnSpc>
              <a:buNone/>
            </a:pPr>
            <a:endParaRPr lang="ru-RU" sz="2500" b="1" dirty="0">
              <a:solidFill>
                <a:srgbClr val="DA291C"/>
              </a:solidFill>
              <a:latin typeface="Montserrat" pitchFamily="2" charset="-52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64221" y="1825293"/>
            <a:ext cx="4948572" cy="1536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ru-RU" sz="1100" b="1" dirty="0" smtClean="0">
                <a:solidFill>
                  <a:srgbClr val="DA291C"/>
                </a:solidFill>
                <a:latin typeface="Montserrat Medium" pitchFamily="2" charset="-52"/>
              </a:rPr>
              <a:t>СОСТАВ: </a:t>
            </a:r>
            <a:r>
              <a:rPr lang="ru-RU" sz="1100" dirty="0" smtClean="0">
                <a:solidFill>
                  <a:srgbClr val="DA291C"/>
                </a:solidFill>
                <a:latin typeface="Montserrat Medium" pitchFamily="2" charset="-52"/>
              </a:rPr>
              <a:t/>
            </a:r>
            <a:br>
              <a:rPr lang="ru-RU" sz="1100" dirty="0" smtClean="0">
                <a:solidFill>
                  <a:srgbClr val="DA291C"/>
                </a:solidFill>
                <a:latin typeface="Montserrat Medium" pitchFamily="2" charset="-52"/>
              </a:rPr>
            </a:b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комбинация ферментативных лизатов бифидобактерий видов 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B.longum, B.bifidum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;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лактобактерий видов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L.acidophilus, L.casei, L.plantarum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;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пропионовокислых бактерий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Pr.freudereichii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;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молочнокислых бактерий видов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Leu.mesenteroides, Lc.lactis, St.thermophilus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;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сорбат калия (консервант, Е202).</a:t>
            </a:r>
          </a:p>
          <a:p>
            <a:pPr algn="l">
              <a:spcBef>
                <a:spcPts val="600"/>
              </a:spcBef>
            </a:pP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Объём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: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100 мл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  <a:p>
            <a:pPr algn="l">
              <a:spcBef>
                <a:spcPts val="600"/>
              </a:spcBef>
            </a:pPr>
            <a:endParaRPr lang="ru-RU" sz="11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9512" y="4077072"/>
            <a:ext cx="248032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b="1" dirty="0">
              <a:solidFill>
                <a:srgbClr val="DA291C"/>
              </a:solidFill>
              <a:latin typeface="Montserrat" pitchFamily="2" charset="-52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79512" y="5085184"/>
            <a:ext cx="233630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8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295062" y="4725144"/>
            <a:ext cx="2480320" cy="1063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8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364281"/>
            <a:ext cx="6213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DA291C"/>
                </a:solidFill>
                <a:latin typeface="Montserrat Medium" pitchFamily="2" charset="-52"/>
              </a:rPr>
              <a:t>«ИммуноЛиз</a:t>
            </a:r>
            <a:r>
              <a:rPr lang="ru-RU" sz="1100" b="1" dirty="0">
                <a:solidFill>
                  <a:srgbClr val="DA291C"/>
                </a:solidFill>
                <a:latin typeface="Montserrat Medium" pitchFamily="2" charset="-52"/>
              </a:rPr>
              <a:t>» </a:t>
            </a:r>
            <a:r>
              <a:rPr lang="ru-RU" sz="1100" b="1" dirty="0" smtClean="0">
                <a:solidFill>
                  <a:srgbClr val="DA291C"/>
                </a:solidFill>
                <a:latin typeface="Montserrat Medium" pitchFamily="2" charset="-52"/>
              </a:rPr>
              <a:t>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изготовлен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в соответствии с требованиями </a:t>
            </a: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технических регламентов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ТР ТС 021/2011, ТР ТС 022/2011 в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качестве 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пищевого  концентрата.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Препарат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выпускается в соответствии со стандартами НАССР и GMP – Codex Alimentarius,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сертификат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RU19/818419051 ведущего мирового аудитора – SGS. </a:t>
            </a: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ТУ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10.89.19-002-14392386-2022</a:t>
            </a:r>
          </a:p>
          <a:p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Декларация о соответствии: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EA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ЭС №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RU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Д-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RU.PA0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7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.B.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97737/22 ОТ 07.11.2022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3212976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Срок годности: 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24 месяца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/>
            </a:r>
            <a:b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</a:b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  <a:p>
            <a:pPr>
              <a:spcBef>
                <a:spcPts val="600"/>
              </a:spcBef>
            </a:pP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Хранить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в сухом, защищённом от солнечных лучей месте, при температуре не выше +25⁰С.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Во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вскрытой упаковке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рекомендуется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хранить в холодильнике не более 1 месяца.</a:t>
            </a:r>
          </a:p>
        </p:txBody>
      </p:sp>
    </p:spTree>
    <p:extLst>
      <p:ext uri="{BB962C8B-B14F-4D97-AF65-F5344CB8AC3E}">
        <p14:creationId xmlns:p14="http://schemas.microsoft.com/office/powerpoint/2010/main" val="194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0" y="0"/>
            <a:ext cx="5398008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" y="0"/>
            <a:ext cx="9144000" cy="6858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75645" y="908720"/>
            <a:ext cx="7592888" cy="1386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None/>
            </a:pPr>
            <a:r>
              <a:rPr lang="ru-RU" sz="2400" b="1" dirty="0" smtClean="0">
                <a:solidFill>
                  <a:srgbClr val="DA291C"/>
                </a:solidFill>
                <a:latin typeface="Montserrat" pitchFamily="2" charset="-52"/>
              </a:rPr>
              <a:t>«ИММУНОЛИЗ»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ru-RU" sz="2400" b="1" dirty="0" smtClean="0">
                <a:solidFill>
                  <a:srgbClr val="DA291C"/>
                </a:solidFill>
                <a:latin typeface="Montserrat" pitchFamily="2" charset="-52"/>
              </a:rPr>
              <a:t>РЕКОМЕНДАЦИИ ПО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ru-RU" sz="2400" b="1" dirty="0" smtClean="0">
                <a:solidFill>
                  <a:srgbClr val="DA291C"/>
                </a:solidFill>
                <a:latin typeface="Montserrat" pitchFamily="2" charset="-52"/>
              </a:rPr>
              <a:t>ПРИМЕНЕНИЮ</a:t>
            </a:r>
            <a:endParaRPr lang="ru-RU" sz="2400" b="1" dirty="0">
              <a:solidFill>
                <a:srgbClr val="DA291C"/>
              </a:solidFill>
              <a:latin typeface="Montserrat" pitchFamily="2" charset="-52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7545" y="2312203"/>
            <a:ext cx="6408712" cy="4092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b="1" dirty="0" smtClean="0">
                <a:solidFill>
                  <a:srgbClr val="DA291C"/>
                </a:solidFill>
                <a:latin typeface="Montserrat Medium" pitchFamily="2" charset="-52"/>
              </a:rPr>
              <a:t>«</a:t>
            </a:r>
            <a:r>
              <a:rPr lang="ru-RU" sz="1100" b="1" dirty="0">
                <a:solidFill>
                  <a:srgbClr val="DA291C"/>
                </a:solidFill>
                <a:latin typeface="Montserrat Medium" pitchFamily="2" charset="-52"/>
              </a:rPr>
              <a:t>ИммуноЛиз»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выпускается в форме, готовой к употреблению.</a:t>
            </a:r>
          </a:p>
          <a:p>
            <a:pPr algn="l">
              <a:spcBef>
                <a:spcPts val="600"/>
              </a:spcBef>
            </a:pP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«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ИммуноЛиз»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рекомендуется 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принимать перед едой в следующей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дозировке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: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Детям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5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12 лет – по  3 мл один раз в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день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Детям старше 12 лет и взрослым – по  5 мл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(чайная ложка) один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раз в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день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  <a:p>
            <a:pPr algn="l">
              <a:spcBef>
                <a:spcPts val="600"/>
              </a:spcBef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Продолжительность курса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для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поддержки иммунитета 3 недели</a:t>
            </a:r>
          </a:p>
          <a:p>
            <a:pPr algn="l">
              <a:spcBef>
                <a:spcPts val="600"/>
              </a:spcBef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Рекомендуется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принимать «ИммуноЛиз» 2-3 раза в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год</a:t>
            </a:r>
          </a:p>
          <a:p>
            <a:pPr algn="l">
              <a:spcBef>
                <a:spcPts val="600"/>
              </a:spcBef>
            </a:pP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  <a:p>
            <a:pPr algn="l">
              <a:spcBef>
                <a:spcPts val="600"/>
              </a:spcBef>
            </a:pP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При наличии выраженных проблем с иммунитетом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(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высокая подверженность бактериальным и вирусным инфекциям, рецидивирующая герпетическая инфекция и т.п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. ) возможно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увеличение продолжительности приёма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до 2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месяцев</a:t>
            </a:r>
          </a:p>
          <a:p>
            <a:pPr algn="l">
              <a:spcBef>
                <a:spcPts val="600"/>
              </a:spcBef>
            </a:pPr>
            <a:endParaRPr lang="ru-RU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  <a:p>
            <a:pPr algn="l">
              <a:spcBef>
                <a:spcPts val="600"/>
              </a:spcBef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При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появлении первых симптомов заболевания (бактериальные, вирусные инфекции) рекомендуется прием в возрастной дозировке с целью сокращения длительности и снижения тяжести течения болезни до момента выздоровления.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После исчезновения симптомов болезни рекомендуется принимать «ИммуноЛиз» на протяжении 20 дней для нормализации работы иммунной системы. </a:t>
            </a:r>
          </a:p>
          <a:p>
            <a:pPr algn="l">
              <a:spcBef>
                <a:spcPts val="600"/>
              </a:spcBef>
            </a:pP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31540" y="4014063"/>
            <a:ext cx="248032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b="1" dirty="0">
              <a:solidFill>
                <a:srgbClr val="DA291C"/>
              </a:solidFill>
              <a:latin typeface="Montserrat" pitchFamily="2" charset="-52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79512" y="5085184"/>
            <a:ext cx="233630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8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295062" y="4725144"/>
            <a:ext cx="2480320" cy="1063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8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pic>
        <p:nvPicPr>
          <p:cNvPr id="11" name="Picture 5" descr="U:\Дизайнеры\1-ОБМЕН\Купцова\Bialgam\Расшивка\Логотип\Горизонтальная версия\Красный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0" y="476672"/>
            <a:ext cx="2376264" cy="2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92" y="0"/>
            <a:ext cx="5550408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65486" y="1052736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None/>
            </a:pPr>
            <a:r>
              <a:rPr lang="ru-RU" sz="2500" b="1" dirty="0">
                <a:solidFill>
                  <a:srgbClr val="DA291C"/>
                </a:solidFill>
                <a:latin typeface="Montserrat" pitchFamily="2" charset="-52"/>
              </a:rPr>
              <a:t>СВОЙСТВА КОМПОНЕНТОВ  «ИММУНОЛИЗ» 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15377" y="2060848"/>
            <a:ext cx="5345215" cy="3240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Возникновение болезни, тяжести её проявлений и исход определяются,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прежде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всего, состоянием иммунитета. К тому же,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применение лекарственных средств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нередко вызывает дисбактериоз и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гепатотоксичность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, приводя к нарушению всасывания и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синтеза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важных витаминов и аминокислот.</a:t>
            </a:r>
          </a:p>
          <a:p>
            <a:pPr algn="l">
              <a:spcBef>
                <a:spcPts val="600"/>
              </a:spcBef>
            </a:pPr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Лизаты пробиотических бактерий восстанавливают иммунные реакции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за счет активации макрофагов и моноцитов, усиливая их цитотоксические свойства по отношению к вирусам, микроорганизмам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и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опухолевым клеткам. </a:t>
            </a:r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Всасываясь в кровь из желудочно-кишечного тракта, лизаты вызывают усиление иммунного ответа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, активируя в первую очередь макрофаги и моноциты, что в свою очередь приводит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к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усилению всех звеньев иммунитета, нормализуется количество лейкоцитов, корректируется синтез иммуноглобулинов (снижается синтез IgE, избыток которого провоцирует аллергические реакции, но повышается синтез IgM, IgG, sIgA, которые связываются с патогенами, вызывая их гибель). </a:t>
            </a:r>
            <a:endParaRPr lang="ru-RU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  <a:p>
            <a:pPr algn="l">
              <a:spcBef>
                <a:spcPts val="600"/>
              </a:spcBef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При ферментативном лизисе бактерий образуются </a:t>
            </a:r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мурамилдипептиды (МДП)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,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обладающие уникальным свойством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активировать врожденный иммунитет.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9512" y="3861048"/>
            <a:ext cx="2480320" cy="241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b="1" dirty="0">
              <a:solidFill>
                <a:srgbClr val="DA291C"/>
              </a:solidFill>
              <a:latin typeface="Montserrat" pitchFamily="2" charset="-52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75856" y="3861048"/>
            <a:ext cx="2480320" cy="241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b="1" dirty="0">
              <a:solidFill>
                <a:srgbClr val="DA291C"/>
              </a:solidFill>
              <a:latin typeface="Montserrat" pitchFamily="2" charset="-52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196136" y="3861048"/>
            <a:ext cx="2480320" cy="241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b="1" dirty="0">
              <a:solidFill>
                <a:srgbClr val="DA291C"/>
              </a:solidFill>
              <a:latin typeface="Montserrat" pitchFamily="2" charset="-52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79512" y="4644688"/>
            <a:ext cx="2336304" cy="800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600" dirty="0">
              <a:solidFill>
                <a:schemeClr val="tx1"/>
              </a:solidFill>
              <a:latin typeface="Montserrat" pitchFamily="2" charset="-52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295062" y="4293096"/>
            <a:ext cx="2480320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8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196136" y="4293096"/>
            <a:ext cx="2480320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8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pic>
        <p:nvPicPr>
          <p:cNvPr id="15" name="Picture 5" descr="U:\Дизайнеры\1-ОБМЕН\Купцова\Bialgam\Расшивка\Логотип\Горизонтальная версия\Красный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0" y="476672"/>
            <a:ext cx="2376264" cy="2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631540" y="5380802"/>
            <a:ext cx="7652919" cy="1205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Ещё одним важным компонентом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лизата </a:t>
            </a:r>
            <a:r>
              <a:rPr lang="ru-RU" sz="1100" b="1" dirty="0">
                <a:solidFill>
                  <a:srgbClr val="DA291C"/>
                </a:solidFill>
                <a:latin typeface="Montserrat Medium" pitchFamily="2" charset="-52"/>
              </a:rPr>
              <a:t>«ИммуноЛиз»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являются </a:t>
            </a:r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полисахариды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.  Они активизируют важное звено клеточного иммунитета – нормальные киллеры (НК), которые могут непосредственно уничтожать некоторые вирусы, бактерии и определённые линии раковых клеток. Полисахариды – это источники энергии с длительным периодом всасывания, поэтому они стимулируют процессы пищеварения других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нутриентов.</a:t>
            </a:r>
            <a:r>
              <a:rPr lang="ru-RU" sz="1000" dirty="0" smtClean="0">
                <a:solidFill>
                  <a:schemeClr val="tx1"/>
                </a:solidFill>
                <a:latin typeface="Montserrat Medium" pitchFamily="2" charset="-52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Montserrat Medium" pitchFamily="2" charset="-52"/>
              </a:rPr>
            </a:br>
            <a:r>
              <a:rPr lang="ru-RU" sz="1000" dirty="0" smtClean="0">
                <a:solidFill>
                  <a:schemeClr val="tx1"/>
                </a:solidFill>
                <a:latin typeface="Montserrat Medium" pitchFamily="2" charset="-52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Montserrat Medium" pitchFamily="2" charset="-52"/>
              </a:rPr>
            </a:br>
            <a:endParaRPr lang="ru-RU" sz="10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01" y="0"/>
            <a:ext cx="4590599" cy="66693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71210" y="2214068"/>
            <a:ext cx="5447703" cy="2943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Кроме того </a:t>
            </a:r>
            <a:r>
              <a:rPr lang="ru-RU" sz="1100" b="1" dirty="0">
                <a:solidFill>
                  <a:srgbClr val="FF0000"/>
                </a:solidFill>
                <a:latin typeface="Montserrat Medium" pitchFamily="2" charset="-52"/>
              </a:rPr>
              <a:t>«ИммуноЛиз» 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содержит витамины: </a:t>
            </a:r>
          </a:p>
          <a:p>
            <a:pPr algn="l">
              <a:spcBef>
                <a:spcPts val="600"/>
              </a:spcBef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• 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витамины группы B (В1, В2, В6, В9 и т.д.)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- это коферменты, обеспечивающие биохимические реакции внутри клеток. Их нехватка не позволяет организму усваивать белки и жиры, из-за чего страдает нервная система, клетки сердца, мышц, нарушается синтез гемоглобина, снижается иммунитет; </a:t>
            </a:r>
          </a:p>
          <a:p>
            <a:pPr algn="l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• 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витамин С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(аскорбиновая кислота) обладает выраженным иммуностимулирующим действием (самый известный и доказанный эффект аскорбиновой кислоты). Витамин С не образуется в организме человека, но он участвует в регуляции окислительно-восстановительных процессов, углеводного обмена, свертываемости крови; </a:t>
            </a:r>
          </a:p>
          <a:p>
            <a:pPr algn="l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• 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витамин РР - никотиновая кислота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- это единственный витамин, который традиционная медицина считает лекарством, нормализующим содержание холестерина в крови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.</a:t>
            </a:r>
          </a:p>
          <a:p>
            <a:pPr algn="l">
              <a:spcBef>
                <a:spcPts val="600"/>
              </a:spcBef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/>
            </a:r>
            <a:b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</a:b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  <a:p>
            <a:pPr algn="l"/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  <a:p>
            <a:pPr algn="l"/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  <a:p>
            <a:pPr algn="l"/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9512" y="4077072"/>
            <a:ext cx="248032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b="1" dirty="0">
              <a:solidFill>
                <a:srgbClr val="DA291C"/>
              </a:solidFill>
              <a:latin typeface="Montserrat" pitchFamily="2" charset="-52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79512" y="5085184"/>
            <a:ext cx="233630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8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295062" y="4725144"/>
            <a:ext cx="2480320" cy="1063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8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  <p:pic>
        <p:nvPicPr>
          <p:cNvPr id="9" name="Picture 5" descr="U:\Дизайнеры\1-ОБМЕН\Купцова\Bialgam\Расшивка\Логотип\Горизонтальная версия\Красный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0" y="476672"/>
            <a:ext cx="2376264" cy="2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565486" y="1052736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None/>
            </a:pPr>
            <a:r>
              <a:rPr lang="ru-RU" sz="2500" b="1" dirty="0">
                <a:solidFill>
                  <a:srgbClr val="DA291C"/>
                </a:solidFill>
                <a:latin typeface="Montserrat" pitchFamily="2" charset="-52"/>
              </a:rPr>
              <a:t>СВОЙСТВА КОМПОНЕНТОВ  «ИММУНОЛИЗ» 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79513" y="5157192"/>
            <a:ext cx="6800800" cy="703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1100" b="1" dirty="0" smtClean="0">
                <a:solidFill>
                  <a:srgbClr val="DA291C"/>
                </a:solidFill>
                <a:latin typeface="Montserrat Medium" pitchFamily="2" charset="-52"/>
              </a:rPr>
              <a:t>«</a:t>
            </a:r>
            <a:r>
              <a:rPr lang="ru-RU" sz="1100" b="1" dirty="0">
                <a:solidFill>
                  <a:srgbClr val="DA291C"/>
                </a:solidFill>
                <a:latin typeface="Montserrat Medium" pitchFamily="2" charset="-52"/>
              </a:rPr>
              <a:t>ИммуноЛиз» содержит большой набор биологически активных веществ, стимулирующих иммунную, нервную и сердечно-сосудистую системы, а также регулирующих окислительно-восстановительные процессы на клеточном уровне.</a:t>
            </a:r>
          </a:p>
          <a:p>
            <a:pPr algn="l">
              <a:spcBef>
                <a:spcPts val="600"/>
              </a:spcBef>
            </a:pPr>
            <a:endParaRPr lang="ru-RU" sz="1100" dirty="0">
              <a:solidFill>
                <a:schemeClr val="tx1"/>
              </a:solidFill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574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4124</TotalTime>
  <Words>1318</Words>
  <Application>Microsoft Office PowerPoint</Application>
  <PresentationFormat>Экран (4:3)</PresentationFormat>
  <Paragraphs>118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larkina</dc:creator>
  <cp:lastModifiedBy>Евгения Кудряшова</cp:lastModifiedBy>
  <cp:revision>101</cp:revision>
  <dcterms:created xsi:type="dcterms:W3CDTF">2022-04-11T06:32:55Z</dcterms:created>
  <dcterms:modified xsi:type="dcterms:W3CDTF">2023-01-18T06:58:12Z</dcterms:modified>
</cp:coreProperties>
</file>